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5143500" type="screen16x9"/>
  <p:notesSz cx="6858000" cy="9144000"/>
  <p:embeddedFontLs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Raleway Medium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026" y="-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e0d4cd210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e0d4cd210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fa31e9aa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6fa31e9aa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e0d4cd210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e0d4cd210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e0d4cd210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5e0d4cd210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e0d4cd21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e0d4cd21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3f758c4d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3f758c4d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e0d4cd21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e0d4cd21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e0d4cd21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e0d4cd21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e0d4cd210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e0d4cd210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e0d4cd21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e0d4cd21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e0d4cd210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e0d4cd210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e0d4cd210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e0d4cd210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2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</a:t>
            </a:r>
            <a:br>
              <a:rPr lang="en"/>
            </a:br>
            <a:r>
              <a:rPr lang="en"/>
              <a:t>	</a:t>
            </a:r>
            <a:r>
              <a:rPr lang="en" sz="4088" b="0"/>
              <a:t>to the</a:t>
            </a:r>
            <a:r>
              <a:rPr lang="en"/>
              <a:t> </a:t>
            </a:r>
            <a:br>
              <a:rPr lang="en"/>
            </a:br>
            <a:r>
              <a:rPr lang="en"/>
              <a:t>    health care providers </a:t>
            </a:r>
            <a:br>
              <a:rPr lang="en"/>
            </a:br>
            <a:r>
              <a:rPr lang="en"/>
              <a:t>	full user guide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680" y="2006813"/>
            <a:ext cx="4798167" cy="5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900" y="3232376"/>
            <a:ext cx="4511949" cy="16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6698" y="4815846"/>
            <a:ext cx="1475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smtClean="0">
                <a:latin typeface="Raleway" panose="020B0604020202020204" charset="0"/>
              </a:rPr>
              <a:t>Mar 14, 2023</a:t>
            </a:r>
            <a:endParaRPr lang="en-CA" sz="105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697450" y="254200"/>
            <a:ext cx="420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Platform Navigation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24950" y="712100"/>
            <a:ext cx="2187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Pathways</a:t>
            </a:r>
            <a:endParaRPr sz="17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724950" y="1051475"/>
            <a:ext cx="36192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Pathways can be accessed on the top right corner of the navigation bar. 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These are learning journeys that are made up of specific modules to help build knowledge in a particular area of diabetes. Each module builds upon the last as learners advance further in the pathway.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Lato"/>
                <a:ea typeface="Lato"/>
                <a:cs typeface="Lato"/>
                <a:sym typeface="Lato"/>
              </a:rPr>
              <a:t>Foundations of Diabetes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is now available on the platform.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Lato"/>
                <a:ea typeface="Lato"/>
                <a:cs typeface="Lato"/>
                <a:sym typeface="Lato"/>
              </a:rPr>
              <a:t>Diabetes Technologies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sz="1100" i="1">
                <a:latin typeface="Lato"/>
                <a:ea typeface="Lato"/>
                <a:cs typeface="Lato"/>
                <a:sym typeface="Lato"/>
              </a:rPr>
              <a:t>Transitions Across Your Diabetes Journey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are currently in development.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To view the modules that are a part of the pathway, hover over the pathway and click on the button, 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latin typeface="Lato"/>
                <a:ea typeface="Lato"/>
                <a:cs typeface="Lato"/>
                <a:sym typeface="Lato"/>
              </a:rPr>
              <a:t>View Pathway Syllabus.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650" y="384025"/>
            <a:ext cx="3435225" cy="1680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1" name="Google Shape;1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7225" y="2301900"/>
            <a:ext cx="2824076" cy="2542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697450" y="254200"/>
            <a:ext cx="420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Using the Dashboard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724950" y="796775"/>
            <a:ext cx="40335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Upon signing in, learners can access the dashboard on the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navigation bar on the top right or using the button on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latin typeface="Lato"/>
                <a:ea typeface="Lato"/>
                <a:cs typeface="Lato"/>
                <a:sym typeface="Lato"/>
              </a:rPr>
              <a:t>the home page.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The dashboard displays information in three categories: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My Study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: Learning progress on Modules and Pathways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Study Plan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: Allows individuals to set weekly learning targets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Badges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: Displays achievements and milestones 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latin typeface="Lato"/>
                <a:ea typeface="Lato"/>
                <a:cs typeface="Lato"/>
                <a:sym typeface="Lato"/>
              </a:rPr>
              <a:t>throughout their learning journey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725" y="839206"/>
            <a:ext cx="3547625" cy="15584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7263" y="2610700"/>
            <a:ext cx="2602550" cy="20435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886" y="188225"/>
            <a:ext cx="2462476" cy="269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1" name="Google Shape;1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4387" y="3051650"/>
            <a:ext cx="3790251" cy="1867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2" name="Google Shape;192;p23"/>
          <p:cNvSpPr txBox="1"/>
          <p:nvPr/>
        </p:nvSpPr>
        <p:spPr>
          <a:xfrm>
            <a:off x="754775" y="468600"/>
            <a:ext cx="40335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On the left, there is a navigation panel with five options.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 b="1">
                <a:latin typeface="Lato"/>
                <a:ea typeface="Lato"/>
                <a:cs typeface="Lato"/>
                <a:sym typeface="Lato"/>
              </a:rPr>
              <a:t>My Modules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My Pathways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show what learning materials are currently in progress and what is completed.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Saved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is the folder where individuals can store lessons that they would like to revisit.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Click on the Save button at the top right corner of a lesson to add it to the Saved folder.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5975" y="770475"/>
            <a:ext cx="4015926" cy="2729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1" name="Google Shape;201;p24"/>
          <p:cNvSpPr txBox="1"/>
          <p:nvPr/>
        </p:nvSpPr>
        <p:spPr>
          <a:xfrm>
            <a:off x="748850" y="770475"/>
            <a:ext cx="33453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Learners can set up a simple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study plan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to establish learning targets for each week.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They can also see the list of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badges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earned and get a sneak peak of the ones that are available for collection.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ctrTitle" idx="4294967295"/>
          </p:nvPr>
        </p:nvSpPr>
        <p:spPr>
          <a:xfrm>
            <a:off x="887925" y="195388"/>
            <a:ext cx="5019675" cy="547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aleway"/>
                <a:ea typeface="Raleway"/>
                <a:cs typeface="Raleway"/>
                <a:sym typeface="Raleway"/>
              </a:rPr>
              <a:t>Health Care Providers FAQ</a:t>
            </a:r>
            <a:endParaRPr sz="25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887925" y="675700"/>
            <a:ext cx="7194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What topics are currently covered in LearnDiabetes?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Foundations of Diabetes: This pathway explores the basics of T1D and its management. </a:t>
            </a:r>
            <a:b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" sz="900">
                <a:latin typeface="Raleway Medium"/>
                <a:ea typeface="Raleway Medium"/>
                <a:cs typeface="Raleway Medium"/>
                <a:sym typeface="Raleway Medium"/>
              </a:rPr>
              <a:t>Modules include: Checking BG, Low BG, Insulin, Diabetes and Everyday Diet, Basal-Bolus, </a:t>
            </a:r>
            <a:br>
              <a:rPr lang="en" sz="900"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" sz="900">
                <a:latin typeface="Raleway Medium"/>
                <a:ea typeface="Raleway Medium"/>
                <a:cs typeface="Raleway Medium"/>
                <a:sym typeface="Raleway Medium"/>
              </a:rPr>
              <a:t>Physical Activity, High BG and Ketones, Sick Day Management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How could this platform be used by diabetes educators?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LearnDiabetes does not intend to replace traditional teaching. Diabetes educators can incorporate this tool into their teaching based on the needs of the family.</a:t>
            </a:r>
            <a:endParaRPr sz="1100">
              <a:highlight>
                <a:srgbClr val="FFFFFF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It could also be introduced to families while they are awaiting their teaching sessions.</a:t>
            </a:r>
            <a:endParaRPr sz="1100">
              <a:highlight>
                <a:srgbClr val="FFFFFF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What are future learning pathways in development?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Diabetes Technologies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Transitions Across Your Diabetes Journey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Is account registration required to access the learning modules?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LearnDiabetes is free for everyone to use.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Registration is not required to view the learning modules but it provides tracking of the learning journey, access to the dashboard and gamification features.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Accessibility Considerations: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The optimal experience to use LearnDiabetes is using a PC/laptop as it is a web-based application. Tablet and mobile phone access will have fewer functionalities available.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Only available in English at this time.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25" y="3694475"/>
            <a:ext cx="4080973" cy="15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8" name="Google Shape;206;p25"/>
          <p:cNvSpPr txBox="1">
            <a:spLocks/>
          </p:cNvSpPr>
          <p:nvPr/>
        </p:nvSpPr>
        <p:spPr>
          <a:xfrm>
            <a:off x="1130609" y="160719"/>
            <a:ext cx="7172626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CA" sz="2500" smtClean="0"/>
              <a:t>Foundations of Diabetes Pathway Overview</a:t>
            </a:r>
            <a:endParaRPr lang="en-CA" sz="25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04183"/>
              </p:ext>
            </p:extLst>
          </p:nvPr>
        </p:nvGraphicFramePr>
        <p:xfrm>
          <a:off x="366917" y="880997"/>
          <a:ext cx="3953730" cy="155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1:</a:t>
                      </a:r>
                      <a:r>
                        <a:rPr lang="en-CA" sz="500" baseline="0" smtClean="0"/>
                        <a:t> What is Diabetes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Intro to Diabetes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 mins 18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What is glucose, introduces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pancreas and the role of insulin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Type 1 Diabetes and Type 2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Diabetes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 mins 40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Pathophysiology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of T1D, defines autoimmune disease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Honeymoon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Period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 39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Describes honeymood period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  <a:tr h="231901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4: Treatment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52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Can only be treated with insulin injections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at present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77828"/>
                  </a:ext>
                </a:extLst>
              </a:tr>
              <a:tr h="292553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5: Common Reactions to a Diagno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sis of Type 1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Common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reactions and feelings families may experience post dx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1199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72261"/>
              </p:ext>
            </p:extLst>
          </p:nvPr>
        </p:nvGraphicFramePr>
        <p:xfrm>
          <a:off x="378246" y="2705462"/>
          <a:ext cx="3953730" cy="123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2: Checking Blood Glucose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Introduction to Checking Blood Glucose Levels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 mins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28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When to check BG’s, meter stores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readings, introduces sensors but reiterates that this module focuses on using a blood glucose meter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Blood Glucose Goals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49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BG targets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Completing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 Blood Glucose Check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Self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paced, storybook style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 use generic glucometer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and lancing device and disposal of sharps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93743"/>
              </p:ext>
            </p:extLst>
          </p:nvPr>
        </p:nvGraphicFramePr>
        <p:xfrm>
          <a:off x="4582572" y="880997"/>
          <a:ext cx="3953730" cy="1898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3: Low</a:t>
                      </a:r>
                      <a:r>
                        <a:rPr lang="en-CA" sz="500" baseline="0" smtClean="0"/>
                        <a:t> Blood Glucose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 What is a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Low Blood Glucose?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Defines hypoglycemia,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discusses why it may occur, reviews symptoms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Treating Low Blood Gluocse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 mins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6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Treating with fast acting glucose, introduces “Check, Treat, Repeat” steps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Preventing Low Blood Glucose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 prevent, when to contact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diabetes team, wearing medical ID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  <a:tr h="231901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4: Severe Low Blood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Glucose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 31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Signs and symptoms,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introduces glucagon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77828"/>
                  </a:ext>
                </a:extLst>
              </a:tr>
              <a:tr h="146277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5: Injectable Glucagon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min 55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prepare injectable glucagon, dose based on age, how to inject and follow up steps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11999"/>
                  </a:ext>
                </a:extLst>
              </a:tr>
              <a:tr h="146277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6: Nasal Glucagon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based with link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Links Baqsimi website – how to prepare and give the dose, what to do after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112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0245"/>
              </p:ext>
            </p:extLst>
          </p:nvPr>
        </p:nvGraphicFramePr>
        <p:xfrm>
          <a:off x="4582572" y="2952486"/>
          <a:ext cx="3953730" cy="180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4: Insulin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 How Does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Insulin Work?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 59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Introduces concept of MDI/Basal-Bolus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Where Can I Give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Insulin?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40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Injection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sites, importance of rotation, changing site selection based on activity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3: Setting Up an Insulin Pen/Syringe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 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Setting up an insulin pen and syringe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  <a:tr h="231901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4: How Do I Give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Insulin?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26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Injecting into subcutaneous tissue, how to inject, counting to 10 post injection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77828"/>
                  </a:ext>
                </a:extLst>
              </a:tr>
              <a:tr h="146277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5: Taking Care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of Insulin and Sharps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 12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Storing extra insulin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and obtaining sharps container/disposing of sharps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11999"/>
                  </a:ext>
                </a:extLst>
              </a:tr>
              <a:tr h="146277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6: Needle Phobia Resources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Helpful and unhelpful caregiver behaviours,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resources and handouts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1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8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Google Shape;206;p25"/>
          <p:cNvSpPr txBox="1">
            <a:spLocks/>
          </p:cNvSpPr>
          <p:nvPr/>
        </p:nvSpPr>
        <p:spPr>
          <a:xfrm>
            <a:off x="1121941" y="0"/>
            <a:ext cx="7172626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CA" sz="2500" smtClean="0"/>
              <a:t>Foundations of Diabetes Pathway Overview</a:t>
            </a:r>
            <a:endParaRPr lang="en-CA" sz="25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30098"/>
              </p:ext>
            </p:extLst>
          </p:nvPr>
        </p:nvGraphicFramePr>
        <p:xfrm>
          <a:off x="430445" y="519373"/>
          <a:ext cx="3953730" cy="278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</a:t>
                      </a:r>
                      <a:r>
                        <a:rPr lang="en-CA" sz="500" baseline="0" smtClean="0"/>
                        <a:t> 5: Diabetes and Everyday Diet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 Food Choices for Children and Teens with Diabetes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1 s, 1 min 52 s, 59 s, Interactive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Overview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of t</a:t>
                      </a:r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hree main energy sources: carbohydrates, protein and fat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Carbohydrate Counting and Apps and Resources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31 s, 1 min 36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What carbohydrate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counting is, label reading, BCCH Carb Counting Resource, nutrition apps, activities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Speed of Sugar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mins 8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Fast-acting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carbohydrates and starchy carbohydrates, fibre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  <a:tr h="231901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4: Graph-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How Quickly Do Foods Raise Blood Sugar?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 42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Graph showing the speed at which different foods affect BG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7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5: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Carbohydrate Counting Using Carbohydrate Percentages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44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 calculate carbs using a food scale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11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6: How to Calculate Carbohydrates in Recipes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44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Identifying which foods need to be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counted, tools for calculating, interactive example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8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7: Using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the Common Baking Ingredients and Their Nutrient Contents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Handout with common baking ingredients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and their nutrient contents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72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8: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Sugars and Sweeteners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4 mins 14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Sugars,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sugar alcohols and</a:t>
                      </a:r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 sugar substitutes 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90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9: Supporting Food Choices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for Children and Youth with Diabetes by Age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Storybook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style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Specific age-related diabetes nutrition recommentations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and considerations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2193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9065"/>
              </p:ext>
            </p:extLst>
          </p:nvPr>
        </p:nvGraphicFramePr>
        <p:xfrm>
          <a:off x="430445" y="3394373"/>
          <a:ext cx="3953730" cy="164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6: Basal-Bolus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 Basal-Bolus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Insulin Therapy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Intro to basal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and bolus insulin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2: How to Calculate Bolus Insulin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 mins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53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 use Bolus Calculation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Worksheet including current BG, target BG, ISG and ICR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Bolus Calculation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Resources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with links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Introduces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BolusCalc app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4: Insulin Stacking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40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Introduces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stacking, interacting example for calculating insulin dose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1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5: How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to Prevent Insulin Stacking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22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 give insulin without insulin stacking, interactive example on calculating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only carb bolus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31841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52676"/>
              </p:ext>
            </p:extLst>
          </p:nvPr>
        </p:nvGraphicFramePr>
        <p:xfrm>
          <a:off x="4670920" y="531487"/>
          <a:ext cx="3953730" cy="116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7: Activity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 Physical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Activity and Blood Glucose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min 52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 be active, introduces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Live 5210, when not be active (illness/ketones)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Types of Activity &amp; Competitive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Sports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 5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Introduces concepts of aerobic and anaerobic activities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with possible effect on blood glucose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Preparing for Physical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Activity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Storybook style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Lowering risk of hypoglycemia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with activity, introduces activity snack 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52947"/>
              </p:ext>
            </p:extLst>
          </p:nvPr>
        </p:nvGraphicFramePr>
        <p:xfrm>
          <a:off x="4670920" y="1780731"/>
          <a:ext cx="3953730" cy="152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8: High Blood Glucose and Ketones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 What is a High Blood Glucose?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Potential causes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of high BG and symptoms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What Do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 Do if My Blood Glucose is High?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1 min 41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Checking BG,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when to give correction, when to check for ketones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Diabetic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Ketoacidosis (DKA) 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58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Warning signs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of DKA, medical emergency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  <a:tr h="192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4: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5-10-15-20 Rule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 mins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53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Steps for 5-10-15-20 rule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77828"/>
                  </a:ext>
                </a:extLst>
              </a:tr>
              <a:tr h="146277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5: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5-10-15-20 Rule Interactive Activity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Interactive activity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Work through example of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high BG and moderate ketones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1199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29343"/>
              </p:ext>
            </p:extLst>
          </p:nvPr>
        </p:nvGraphicFramePr>
        <p:xfrm>
          <a:off x="4670920" y="3419525"/>
          <a:ext cx="3953730" cy="133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0">
                  <a:extLst>
                    <a:ext uri="{9D8B030D-6E8A-4147-A177-3AD203B41FA5}">
                      <a16:colId xmlns:a16="http://schemas.microsoft.com/office/drawing/2014/main" val="654042444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2924696646"/>
                    </a:ext>
                  </a:extLst>
                </a:gridCol>
                <a:gridCol w="1317910">
                  <a:extLst>
                    <a:ext uri="{9D8B030D-6E8A-4147-A177-3AD203B41FA5}">
                      <a16:colId xmlns:a16="http://schemas.microsoft.com/office/drawing/2014/main" val="1416927828"/>
                    </a:ext>
                  </a:extLst>
                </a:gridCol>
              </a:tblGrid>
              <a:tr h="178782">
                <a:tc gridSpan="3">
                  <a:txBody>
                    <a:bodyPr/>
                    <a:lstStyle/>
                    <a:p>
                      <a:r>
                        <a:rPr lang="en-CA" sz="500" smtClean="0"/>
                        <a:t>Module 9:</a:t>
                      </a:r>
                      <a:r>
                        <a:rPr lang="en-CA" sz="500" baseline="0" smtClean="0"/>
                        <a:t> Sick Day Management</a:t>
                      </a:r>
                      <a:endParaRPr lang="en-CA" sz="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393392"/>
                  </a:ext>
                </a:extLst>
              </a:tr>
              <a:tr h="180876"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Title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Video length if applicable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b="1" smtClean="0">
                          <a:solidFill>
                            <a:schemeClr val="bg2"/>
                          </a:solidFill>
                        </a:rPr>
                        <a:t>What does it cover?</a:t>
                      </a:r>
                      <a:endParaRPr lang="en-CA" sz="5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3023"/>
                  </a:ext>
                </a:extLst>
              </a:tr>
              <a:tr h="22990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1: Overview and Key Points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48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Overview: Check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BG’s, check for ketones, get enough fluids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70826"/>
                  </a:ext>
                </a:extLst>
              </a:tr>
              <a:tr h="239148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2: Tips for Illness Management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Interactive 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Reviews 7 tips to follow for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illness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80289"/>
                  </a:ext>
                </a:extLst>
              </a:tr>
              <a:tr h="166679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 3: Illness and DKA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Text based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When to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call diabetes team and/or go to the emergency department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39275"/>
                  </a:ext>
                </a:extLst>
              </a:tr>
              <a:tr h="231901"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Lesson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4: Mini Dose Glucagon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2 mins 55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s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500" smtClean="0">
                          <a:solidFill>
                            <a:schemeClr val="bg2"/>
                          </a:solidFill>
                        </a:rPr>
                        <a:t>How to prepare</a:t>
                      </a:r>
                      <a:r>
                        <a:rPr lang="en-CA" sz="500" baseline="0" smtClean="0">
                          <a:solidFill>
                            <a:schemeClr val="bg2"/>
                          </a:solidFill>
                        </a:rPr>
                        <a:t> and administer mini dose glucagon</a:t>
                      </a:r>
                      <a:endParaRPr lang="en-CA" sz="5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77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6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4554666" y="254200"/>
            <a:ext cx="4346100" cy="462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Introduction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Purpose and Home Page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Profile Registration and Settings</a:t>
            </a:r>
            <a:br>
              <a:rPr lang="en" sz="2300" b="1">
                <a:latin typeface="Raleway"/>
                <a:ea typeface="Raleway"/>
                <a:cs typeface="Raleway"/>
                <a:sym typeface="Raleway"/>
              </a:rPr>
            </a:b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Platform Navigation</a:t>
            </a:r>
            <a:br>
              <a:rPr lang="en" sz="2300" b="1">
                <a:latin typeface="Raleway"/>
                <a:ea typeface="Raleway"/>
                <a:cs typeface="Raleway"/>
                <a:sym typeface="Raleway"/>
              </a:rPr>
            </a:b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Modules</a:t>
            </a:r>
            <a:br>
              <a:rPr lang="en" sz="2000" b="1">
                <a:latin typeface="Raleway"/>
                <a:ea typeface="Raleway"/>
                <a:cs typeface="Raleway"/>
                <a:sym typeface="Raleway"/>
              </a:rPr>
            </a:b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	Pathways</a:t>
            </a:r>
            <a:br>
              <a:rPr lang="en" sz="2000" b="1">
                <a:latin typeface="Raleway"/>
                <a:ea typeface="Raleway"/>
                <a:cs typeface="Raleway"/>
                <a:sym typeface="Raleway"/>
              </a:rPr>
            </a:br>
            <a:endParaRPr sz="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Using the Dashboard</a:t>
            </a:r>
            <a:br>
              <a:rPr lang="en" sz="2300" b="1">
                <a:latin typeface="Raleway"/>
                <a:ea typeface="Raleway"/>
                <a:cs typeface="Raleway"/>
                <a:sym typeface="Raleway"/>
              </a:rPr>
            </a:br>
            <a:r>
              <a:rPr lang="en" sz="2300" b="1" smtClean="0">
                <a:latin typeface="Raleway"/>
                <a:ea typeface="Raleway"/>
                <a:cs typeface="Raleway"/>
                <a:sym typeface="Raleway"/>
              </a:rPr>
              <a:t>FAQ</a:t>
            </a:r>
            <a:br>
              <a:rPr lang="en" sz="2300" b="1" smtClean="0">
                <a:latin typeface="Raleway"/>
                <a:ea typeface="Raleway"/>
                <a:cs typeface="Raleway"/>
                <a:sym typeface="Raleway"/>
              </a:rPr>
            </a:br>
            <a:r>
              <a:rPr lang="en" sz="2300" b="1" smtClean="0">
                <a:latin typeface="Raleway"/>
                <a:ea typeface="Raleway"/>
                <a:cs typeface="Raleway"/>
                <a:sym typeface="Raleway"/>
              </a:rPr>
              <a:t>Foundations of Diabetes Pathway Overview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3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97450" y="254200"/>
            <a:ext cx="333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CONTENTS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3343993" y="203188"/>
            <a:ext cx="1104600" cy="536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03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04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05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Raleway"/>
                <a:ea typeface="Raleway"/>
                <a:cs typeface="Raleway"/>
                <a:sym typeface="Raleway"/>
              </a:rPr>
              <a:t>07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smtClean="0">
                <a:latin typeface="Raleway"/>
                <a:ea typeface="Raleway"/>
                <a:cs typeface="Raleway"/>
                <a:sym typeface="Raleway"/>
              </a:rPr>
              <a:t>11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smtClean="0">
                <a:latin typeface="Raleway"/>
                <a:ea typeface="Raleway"/>
                <a:cs typeface="Raleway"/>
                <a:sym typeface="Raleway"/>
              </a:rPr>
              <a:t>14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smtClean="0">
                <a:latin typeface="Raleway"/>
                <a:ea typeface="Raleway"/>
                <a:cs typeface="Raleway"/>
                <a:sym typeface="Raleway"/>
              </a:rPr>
              <a:t>15</a:t>
            </a:r>
            <a:br>
              <a:rPr lang="en" sz="2300" b="1" smtClean="0">
                <a:latin typeface="Raleway"/>
                <a:ea typeface="Raleway"/>
                <a:cs typeface="Raleway"/>
                <a:sym typeface="Raleway"/>
              </a:rPr>
            </a:b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97450" y="1423000"/>
            <a:ext cx="6925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LearnDiabetes is an interactive, multimedia platform that provides easy to understand education and training for families of children and youth living with T1D to complement traditional diabetes teaching.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It is designed for: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Children and youth living with T1D 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Caregivers and other family members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Medium"/>
              <a:buChar char="●"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Individuals interested in learning more about T1D 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aleway Medium"/>
                <a:ea typeface="Raleway Medium"/>
                <a:cs typeface="Raleway Medium"/>
                <a:sym typeface="Raleway Medium"/>
              </a:rPr>
              <a:t>LearnDiabetes can be introduced at diagnosis or any time during the family’s diabetes journey. It allows families to expand on the foundations of diabetes or have a refresher on certain topics. 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697450" y="254200"/>
            <a:ext cx="333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Introduction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655975" y="118075"/>
            <a:ext cx="333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Purpose 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4965500" y="1767125"/>
            <a:ext cx="333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Home page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655975" y="618375"/>
            <a:ext cx="4457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This user guide has been designed to help health care providers support patients and families on how to use the LearnDiabetes virtual education platform.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It will guide individuals through the basic navigation and familiarize them with some of the key features. It will also address some of the frequently asked questions at the end.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996000" y="2255875"/>
            <a:ext cx="41481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Upon entering www.learndiabetes.ca, the home page will appear.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300">
                <a:latin typeface="Lato"/>
                <a:ea typeface="Lato"/>
                <a:cs typeface="Lato"/>
                <a:sym typeface="Lato"/>
              </a:rPr>
            </a:br>
            <a:r>
              <a:rPr lang="en" sz="1300">
                <a:latin typeface="Lato"/>
                <a:ea typeface="Lato"/>
                <a:cs typeface="Lato"/>
                <a:sym typeface="Lato"/>
              </a:rPr>
              <a:t>On the home page, learners can:</a:t>
            </a:r>
            <a:br>
              <a:rPr lang="en" sz="1300">
                <a:latin typeface="Lato"/>
                <a:ea typeface="Lato"/>
                <a:cs typeface="Lato"/>
                <a:sym typeface="Lato"/>
              </a:rPr>
            </a:b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Register or sign in to their account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Access the learning modules and pathways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View the dashboard if they are signed in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Clicking on the                                 logo on the top left of every page will bring them back to the home page.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077" y="4191744"/>
            <a:ext cx="931451" cy="10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441602" y="46686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75" y="2095875"/>
            <a:ext cx="4110915" cy="24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697450" y="254200"/>
            <a:ext cx="333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Profile Registration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697450" y="913025"/>
            <a:ext cx="4416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Profile registration allows learners to keep track of the courses they have completed, have access to a personalized dashboard and enable gamification features.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Sign Up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, visit the home page and toggle to </a:t>
            </a:r>
            <a:r>
              <a:rPr lang="en" sz="11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Sign Up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as identified by the blue arrow in the image on the right.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Fill in the relevant user details and click the orange “Sign Up” button.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Learners  will be prompted to visit their personalized dashboard upon registration.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250" y="754500"/>
            <a:ext cx="2274751" cy="2194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6" name="Google Shape;126;p17"/>
          <p:cNvSpPr txBox="1"/>
          <p:nvPr/>
        </p:nvSpPr>
        <p:spPr>
          <a:xfrm>
            <a:off x="805375" y="2663300"/>
            <a:ext cx="42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793250" y="2548175"/>
            <a:ext cx="424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97450" y="2981800"/>
            <a:ext cx="4416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Sign In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, go to the navigation bar at the top of any page and click on the orange Sign In button.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To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 Log Out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of the account, click the user profile dropdown in the navigation bar and click “Logout”.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Individuals  </a:t>
            </a:r>
            <a:r>
              <a:rPr lang="en" sz="1100" i="1">
                <a:latin typeface="Lato"/>
                <a:ea typeface="Lato"/>
                <a:cs typeface="Lato"/>
                <a:sym typeface="Lato"/>
              </a:rPr>
              <a:t>do not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need to register for an account to access the learning modules.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697450" y="254200"/>
            <a:ext cx="333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Profile Settings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97450" y="913025"/>
            <a:ext cx="44163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update profile information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once signed in, go to the navigation bar and click on the user icon to dropdown and click on Profile/Settings as indicated by the blue arrow.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latin typeface="Lato"/>
                <a:ea typeface="Lato"/>
                <a:cs typeface="Lato"/>
                <a:sym typeface="Lato"/>
              </a:rPr>
              <a:t>Edit information and click “Update Profile” to save changes.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change the profile image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, click on the blue icon to upload or delete the photo.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375" y="913025"/>
            <a:ext cx="2866225" cy="1333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9426" y="2605900"/>
            <a:ext cx="2318125" cy="2143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697450" y="254200"/>
            <a:ext cx="420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aleway"/>
                <a:ea typeface="Raleway"/>
                <a:cs typeface="Raleway"/>
                <a:sym typeface="Raleway"/>
              </a:rPr>
              <a:t>Platform Navigation</a:t>
            </a:r>
            <a:endParaRPr sz="2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97450" y="706050"/>
            <a:ext cx="2187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Modules</a:t>
            </a:r>
            <a:endParaRPr sz="17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97450" y="1045400"/>
            <a:ext cx="38676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Modules can be accessed on the top right corner of the navigation bar.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Learners can start any module that they want to learn more about. Taking the modules in order will help build a strong diabetes foundation that will be expanded upon in the modules that follow.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Learners can find specific modules by typing in keywords in the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search bar.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0" y="4881400"/>
            <a:ext cx="1603676" cy="1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175" y="483100"/>
            <a:ext cx="3867600" cy="1434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4300" y="2210350"/>
            <a:ext cx="2408176" cy="267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375102" y="360811"/>
            <a:ext cx="386760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100" smtClean="0">
                <a:latin typeface="Lato"/>
                <a:ea typeface="Lato"/>
                <a:cs typeface="Lato"/>
                <a:sym typeface="Lato"/>
              </a:rPr>
            </a:br>
            <a:r>
              <a:rPr lang="en" sz="1100" smtClean="0"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view the 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syllabus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, hover over the Module.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CA" sz="1100" smtClean="0">
                <a:latin typeface="Lato"/>
                <a:ea typeface="Lato"/>
                <a:cs typeface="Lato"/>
                <a:sym typeface="Lato"/>
              </a:rPr>
            </a:b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The syllabus will show the number of lessons and estimated time to complete.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Hovering over the title of the lesson will allow individuals to view and begin the lesson.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100" smtClean="0">
                <a:latin typeface="Lato"/>
                <a:ea typeface="Lato"/>
                <a:cs typeface="Lato"/>
                <a:sym typeface="Lato"/>
              </a:rPr>
            </a:b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478" y="2942547"/>
            <a:ext cx="4194824" cy="18073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847" y="452077"/>
            <a:ext cx="3727688" cy="2149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389692" y="358396"/>
            <a:ext cx="41839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>
                <a:latin typeface="Lato"/>
                <a:ea typeface="Lato"/>
                <a:cs typeface="Lato"/>
                <a:sym typeface="Lato"/>
              </a:rPr>
              <a:t>If they are signed in to their account, they will have an option to </a:t>
            </a:r>
            <a:r>
              <a:rPr lang="en-US" sz="1100" b="1">
                <a:latin typeface="Lato"/>
                <a:ea typeface="Lato"/>
                <a:cs typeface="Lato"/>
                <a:sym typeface="Lato"/>
              </a:rPr>
              <a:t>save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 the lesson to a folder for future reference. </a:t>
            </a:r>
            <a:endParaRPr lang="en-US" sz="1100" smtClean="0">
              <a:latin typeface="Lato"/>
              <a:ea typeface="Lato"/>
              <a:cs typeface="Lato"/>
              <a:sym typeface="Lato"/>
            </a:endParaRPr>
          </a:p>
          <a:p>
            <a:pPr lvl="0"/>
            <a:endParaRPr lang="en-US" sz="1100">
              <a:latin typeface="Lato"/>
              <a:ea typeface="Lato"/>
              <a:cs typeface="Lato"/>
              <a:sym typeface="Lato"/>
            </a:endParaRPr>
          </a:p>
          <a:p>
            <a:pPr lvl="0"/>
            <a:endParaRPr lang="en-US" sz="1100" smtClean="0">
              <a:latin typeface="Lato"/>
              <a:ea typeface="Lato"/>
              <a:cs typeface="Lato"/>
              <a:sym typeface="Lato"/>
            </a:endParaRPr>
          </a:p>
          <a:p>
            <a:endParaRPr lang="en-CA" sz="1100" smtClean="0">
              <a:latin typeface="Lato" panose="020B0604020202020204" charset="0"/>
            </a:endParaRPr>
          </a:p>
          <a:p>
            <a:endParaRPr lang="en-CA" sz="1100">
              <a:latin typeface="Lato" panose="020B0604020202020204" charset="0"/>
            </a:endParaRPr>
          </a:p>
          <a:p>
            <a:endParaRPr lang="en-CA" sz="1100" smtClean="0">
              <a:latin typeface="Lato" panose="020B0604020202020204" charset="0"/>
            </a:endParaRPr>
          </a:p>
          <a:p>
            <a:endParaRPr lang="en-CA" sz="1100">
              <a:latin typeface="Lato" panose="020B0604020202020204" charset="0"/>
            </a:endParaRPr>
          </a:p>
          <a:p>
            <a:endParaRPr lang="en-CA" sz="1100" smtClean="0">
              <a:latin typeface="Lato" panose="020B0604020202020204" charset="0"/>
            </a:endParaRPr>
          </a:p>
          <a:p>
            <a:endParaRPr lang="en-CA" sz="1100">
              <a:latin typeface="Lato" panose="020B0604020202020204" charset="0"/>
            </a:endParaRPr>
          </a:p>
          <a:p>
            <a:endParaRPr lang="en-CA" sz="1100" smtClean="0">
              <a:latin typeface="Lato" panose="020B0604020202020204" charset="0"/>
            </a:endParaRPr>
          </a:p>
          <a:p>
            <a:endParaRPr lang="en-CA" sz="1100">
              <a:latin typeface="Lato" panose="020B0604020202020204" charset="0"/>
            </a:endParaRPr>
          </a:p>
          <a:p>
            <a:endParaRPr lang="en-CA" sz="1100">
              <a:latin typeface="Lato" panose="020B0604020202020204" charset="0"/>
            </a:endParaRPr>
          </a:p>
          <a:p>
            <a:r>
              <a:rPr lang="en-CA" sz="1100" smtClean="0">
                <a:latin typeface="Lato" panose="020B0604020202020204" charset="0"/>
              </a:rPr>
              <a:t>In </a:t>
            </a:r>
            <a:r>
              <a:rPr lang="en-CA" sz="1100">
                <a:latin typeface="Lato" panose="020B0604020202020204" charset="0"/>
              </a:rPr>
              <a:t>some lessons, there are accompanying videos. There is an option for the learner to view the video in a </a:t>
            </a:r>
            <a:r>
              <a:rPr lang="en-CA" sz="1100" b="1">
                <a:latin typeface="Lato" panose="020B0604020202020204" charset="0"/>
              </a:rPr>
              <a:t>picture-in-picture</a:t>
            </a:r>
            <a:r>
              <a:rPr lang="en-CA" sz="1100">
                <a:latin typeface="Lato" panose="020B0604020202020204" charset="0"/>
              </a:rPr>
              <a:t> format which shrinks the video into a small player to free the rest of the screen for other tasks.</a:t>
            </a:r>
          </a:p>
          <a:p>
            <a:pPr lvl="0"/>
            <a:endParaRPr lang="en-US"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48" y="304608"/>
            <a:ext cx="4146769" cy="1953575"/>
          </a:xfrm>
          <a:prstGeom prst="rect">
            <a:avLst/>
          </a:prstGeom>
          <a:ln>
            <a:noFill/>
          </a:ln>
          <a:effectLst>
            <a:outerShdw blurRad="57150" dist="19050" dir="5400000" algn="ctr" rotWithShape="0">
              <a:schemeClr val="bg2">
                <a:alpha val="50000"/>
              </a:schemeClr>
            </a:outerShdw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33" y="2587249"/>
            <a:ext cx="3087001" cy="2282433"/>
          </a:xfrm>
          <a:prstGeom prst="rect">
            <a:avLst/>
          </a:prstGeom>
          <a:effectLst>
            <a:outerShdw blurRad="57150" dist="19050" dir="54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5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8E6CB98D40FF9B4CB0271192DA214C5D00C232EB5A6389A3459C2213A3D9760B3E" ma:contentTypeVersion="6" ma:contentTypeDescription="Create a new document." ma:contentTypeScope="" ma:versionID="29c75ae729e943ebf081a2f6734f4dfe">
  <xsd:schema xmlns:xsd="http://www.w3.org/2001/XMLSchema" xmlns:xs="http://www.w3.org/2001/XMLSchema" xmlns:p="http://schemas.microsoft.com/office/2006/metadata/properties" xmlns:ns2="26dbe106-944e-4fd6-9021-c9d90b7288fc" xmlns:ns3="4de64c37-ebdf-406a-9f1b-af099cf715f4" targetNamespace="http://schemas.microsoft.com/office/2006/metadata/properties" ma:root="true" ma:fieldsID="ccb8014d0ab65e001f3e1318711a50a1" ns2:_="" ns3:_="">
    <xsd:import namespace="26dbe106-944e-4fd6-9021-c9d90b7288fc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be106-944e-4fd6-9021-c9d90b7288fc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fieldId="{d54dd449-c2c5-4af8-9444-c3906a20b699}" ma:taxonomyMulti="true" ma:sspId="e5481489-1c4e-4a78-9d25-61807e18e714" ma:termSetId="d477b736-22e1-4c03-907d-7fbde261d4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f57bd62-c4a3-4766-bbc7-05d4198744fa}" ma:internalName="TaxCatchAll" ma:showField="CatchAllData" ma:web="26dbe106-944e-4fd6-9021-c9d90b728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f57bd62-c4a3-4766-bbc7-05d4198744fa}" ma:internalName="TaxCatchAllLabel" ma:readOnly="true" ma:showField="CatchAllDataLabel" ma:web="26dbe106-944e-4fd6-9021-c9d90b728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fieldId="{405366df-ea71-4127-ab88-26af69afb524}" ma:taxonomyMulti="true" ma:sspId="e5481489-1c4e-4a78-9d25-61807e18e714" ma:termSetId="f367d6b2-406a-443d-b850-249d3ebc6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54dd449c2c54af89444c3906a20b699 xmlns="26dbe106-944e-4fd6-9021-c9d90b7288fc">
      <Terms xmlns="http://schemas.microsoft.com/office/infopath/2007/PartnerControls"/>
    </d54dd449c2c54af89444c3906a20b699>
    <TaxCatchAll xmlns="26dbe106-944e-4fd6-9021-c9d90b7288fc"/>
    <Audience1 xmlns="4de64c37-ebdf-406a-9f1b-af099cf715f4"/>
    <k05366dfea714127ab8826af69afb524 xmlns="26dbe106-944e-4fd6-9021-c9d90b7288fc">
      <Terms xmlns="http://schemas.microsoft.com/office/infopath/2007/PartnerControls"/>
    </k05366dfea714127ab8826af69afb524>
    <DocumentLanguage xmlns="4de64c37-ebdf-406a-9f1b-af099cf715f4" xsi:nil="true"/>
    <DocumentDescription xmlns="4de64c37-ebdf-406a-9f1b-af099cf715f4" xsi:nil="true"/>
    <_dlc_DocId xmlns="26dbe106-944e-4fd6-9021-c9d90b7288fc">BCCH-24-481</_dlc_DocId>
    <_dlc_DocIdUrl xmlns="26dbe106-944e-4fd6-9021-c9d90b7288fc">
      <Url>https://editbcch.phsa.ca/endocrinology-diabetes-site/_layouts/15/DocIdRedir.aspx?ID=BCCH-24-481</Url>
      <Description>BCCH-24-481</Description>
    </_dlc_DocIdUrl>
  </documentManagement>
</p:properties>
</file>

<file path=customXml/itemProps1.xml><?xml version="1.0" encoding="utf-8"?>
<ds:datastoreItem xmlns:ds="http://schemas.openxmlformats.org/officeDocument/2006/customXml" ds:itemID="{32BE7663-3FE0-4FB9-84C1-06903E7C81EE}"/>
</file>

<file path=customXml/itemProps2.xml><?xml version="1.0" encoding="utf-8"?>
<ds:datastoreItem xmlns:ds="http://schemas.openxmlformats.org/officeDocument/2006/customXml" ds:itemID="{34D47A66-9BB8-4744-8B3B-8C6B8E350C47}"/>
</file>

<file path=customXml/itemProps3.xml><?xml version="1.0" encoding="utf-8"?>
<ds:datastoreItem xmlns:ds="http://schemas.openxmlformats.org/officeDocument/2006/customXml" ds:itemID="{4037AFF2-66E9-41E4-9749-2DE2374E4EC6}"/>
</file>

<file path=customXml/itemProps4.xml><?xml version="1.0" encoding="utf-8"?>
<ds:datastoreItem xmlns:ds="http://schemas.openxmlformats.org/officeDocument/2006/customXml" ds:itemID="{03F2F0A1-7AEE-4C4C-8872-CE4FC2AE7C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2294</Words>
  <Application>Microsoft Office PowerPoint</Application>
  <PresentationFormat>On-screen Show (16:9)</PresentationFormat>
  <Paragraphs>351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Raleway</vt:lpstr>
      <vt:lpstr>Raleway Medium</vt:lpstr>
      <vt:lpstr>Lato</vt:lpstr>
      <vt:lpstr>Arial</vt:lpstr>
      <vt:lpstr>Streamline</vt:lpstr>
      <vt:lpstr>Welcome   to the      health care providers   full user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Care Providers FAQ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to the      health care providers   full user guide</dc:title>
  <dc:creator>Metzger Daniel [CWBC]</dc:creator>
  <cp:lastModifiedBy>Metzger Daniel [CWBC]</cp:lastModifiedBy>
  <cp:revision>36</cp:revision>
  <dcterms:modified xsi:type="dcterms:W3CDTF">2023-03-16T01:00:35Z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0x0101008E6CB98D40FF9B4CB0271192DA214C5D00C232EB5A6389A3459C2213A3D9760B3E</vt:lpwstr>
  </property>
  <property fmtid="{D5CDD505-2E9C-101B-9397-08002B2CF9AE}" pid="3" name="_dlc_DocIdItemGuid">
    <vt:lpwstr>04aaa32c-f352-4ca8-818c-984eb7def046</vt:lpwstr>
  </property>
  <property fmtid="{D5CDD505-2E9C-101B-9397-08002B2CF9AE}" pid="4" name="ResourceCategory">
    <vt:lpwstr/>
  </property>
  <property fmtid="{D5CDD505-2E9C-101B-9397-08002B2CF9AE}" pid="5" name="ResourceType">
    <vt:lpwstr/>
  </property>
</Properties>
</file>